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6" autoAdjust="0"/>
    <p:restoredTop sz="65149" autoAdjust="0"/>
  </p:normalViewPr>
  <p:slideViewPr>
    <p:cSldViewPr>
      <p:cViewPr varScale="1">
        <p:scale>
          <a:sx n="43" d="100"/>
          <a:sy n="43" d="100"/>
        </p:scale>
        <p:origin x="68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645F-6B82-CC46-A4D5-D6F1B8FA5851}" type="datetimeFigureOut">
              <a:rPr kumimoji="1" lang="ko-KR" altLang="en-US" smtClean="0"/>
              <a:t>2025. 3. 30.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498D7-AA4D-3547-9D73-DA3BF857EA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09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07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 학습을 진행할 수 있도록 지원하는 기능을 선택하는 것이 기존 플랫폼과의 차별점이자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도출된 문제와 관련이 있는 아이디어라고 판단했습니다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76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프로젝트가 ‘중고등학교 정보 교육을 위한 프로그래밍 학습 플랫폼 </a:t>
            </a:r>
            <a:r>
              <a:rPr lang="ko-KR" altLang="en-US" dirty="0" err="1"/>
              <a:t>개발’이라는</a:t>
            </a:r>
            <a:r>
              <a:rPr lang="ko-KR" altLang="en-US" dirty="0"/>
              <a:t> 포괄적이고 광범위한 내용을 다루고 있었다면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3</a:t>
            </a:r>
            <a:r>
              <a:rPr lang="ko-KR" altLang="en-US" dirty="0"/>
              <a:t>주간의 디자인과 브레인스토밍을 거쳐 프로젝트의 방향을 보다 구체화하였습니다</a:t>
            </a:r>
            <a:r>
              <a:rPr lang="en-US" altLang="ko-KR" dirty="0"/>
              <a:t>. </a:t>
            </a:r>
            <a:r>
              <a:rPr lang="ko-KR" altLang="en-US" dirty="0"/>
              <a:t>그 결과</a:t>
            </a:r>
            <a:r>
              <a:rPr lang="en-US" altLang="ko-KR" dirty="0"/>
              <a:t>, ‘</a:t>
            </a:r>
            <a:r>
              <a:rPr lang="ko-KR" altLang="en-US" dirty="0"/>
              <a:t>중고등학교 프로젝트 기반 정보 교육을 위한 학습 도구 </a:t>
            </a:r>
            <a:r>
              <a:rPr lang="ko-KR" altLang="en-US" dirty="0" err="1"/>
              <a:t>개발’로</a:t>
            </a:r>
            <a:r>
              <a:rPr lang="ko-KR" altLang="en-US" dirty="0"/>
              <a:t> 프로젝트의 범위를 명확히 설정하게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중고등학교 프로젝트 기반 정보 교육을 위한 학습 도구</a:t>
            </a:r>
            <a:r>
              <a:rPr lang="ko-KR" altLang="en-US" dirty="0"/>
              <a:t>는 </a:t>
            </a:r>
            <a:r>
              <a:rPr lang="ko-KR" altLang="en-US" b="1" dirty="0"/>
              <a:t>컴퓨팅 사고 함양</a:t>
            </a:r>
            <a:r>
              <a:rPr lang="ko-KR" altLang="en-US" dirty="0"/>
              <a:t>을 목표로 합니다</a:t>
            </a:r>
            <a:r>
              <a:rPr lang="en-US" altLang="ko-KR" dirty="0"/>
              <a:t>. </a:t>
            </a:r>
            <a:r>
              <a:rPr lang="ko-KR" altLang="en-US" dirty="0"/>
              <a:t>컴퓨팅 사고는 </a:t>
            </a:r>
            <a:r>
              <a:rPr lang="ko-KR" altLang="en-US" b="1" dirty="0"/>
              <a:t>문제 분해</a:t>
            </a:r>
            <a:r>
              <a:rPr lang="en-US" altLang="ko-KR" b="1" dirty="0"/>
              <a:t>, </a:t>
            </a:r>
            <a:r>
              <a:rPr lang="ko-KR" altLang="en-US" b="1" dirty="0"/>
              <a:t>패턴 인식</a:t>
            </a:r>
            <a:r>
              <a:rPr lang="en-US" altLang="ko-KR" b="1" dirty="0"/>
              <a:t>, </a:t>
            </a:r>
            <a:r>
              <a:rPr lang="ko-KR" altLang="en-US" b="1" dirty="0"/>
              <a:t>추상화</a:t>
            </a:r>
            <a:r>
              <a:rPr lang="en-US" altLang="ko-KR" b="1" dirty="0"/>
              <a:t>, </a:t>
            </a:r>
            <a:r>
              <a:rPr lang="ko-KR" altLang="en-US" b="1" dirty="0"/>
              <a:t>알고리즘</a:t>
            </a:r>
            <a:r>
              <a:rPr lang="ko-KR" altLang="en-US" dirty="0"/>
              <a:t>의 순서로 이루어지며</a:t>
            </a:r>
            <a:r>
              <a:rPr lang="en-US" altLang="ko-KR" dirty="0"/>
              <a:t>, </a:t>
            </a:r>
            <a:r>
              <a:rPr lang="ko-KR" altLang="en-US" dirty="0"/>
              <a:t>저희는 이 과정에 착안하여 학생들이 </a:t>
            </a:r>
            <a:r>
              <a:rPr lang="ko-KR" altLang="en-US" b="1" dirty="0"/>
              <a:t>네 개의 페이지를 기반으로 컴퓨팅 프로젝트를 진행할 수 있는 학습 도구</a:t>
            </a:r>
            <a:r>
              <a:rPr lang="ko-KR" altLang="en-US" dirty="0"/>
              <a:t>를 개발하고자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대학교</a:t>
            </a:r>
            <a:r>
              <a:rPr lang="en-US" altLang="ko-KR" dirty="0"/>
              <a:t>,</a:t>
            </a:r>
            <a:r>
              <a:rPr lang="ko-KR" altLang="en-US" dirty="0"/>
              <a:t> 그 중 충남대학교를 예시로 들어보면 교양 과목으로 ‘컴퓨터 과학적 </a:t>
            </a:r>
            <a:r>
              <a:rPr lang="ko-KR" altLang="en-US" dirty="0" err="1"/>
              <a:t>사고’를</a:t>
            </a:r>
            <a:r>
              <a:rPr lang="ko-KR" altLang="en-US" dirty="0"/>
              <a:t> 개설하는 등 컴퓨팅 사고 능력을 요구하고 있는 것을 알 수 있으며</a:t>
            </a:r>
            <a:r>
              <a:rPr lang="en-US" altLang="ko-KR" dirty="0"/>
              <a:t>, </a:t>
            </a:r>
            <a:r>
              <a:rPr lang="ko-KR" altLang="en-US" dirty="0"/>
              <a:t>대학의 이전 단계인 중</a:t>
            </a:r>
            <a:r>
              <a:rPr lang="en-US" altLang="ko-KR" dirty="0"/>
              <a:t>·</a:t>
            </a:r>
            <a:r>
              <a:rPr lang="ko-KR" altLang="en-US" dirty="0"/>
              <a:t>고등학교에서도 교과 역량을 함양하기 위해 </a:t>
            </a:r>
            <a:r>
              <a:rPr lang="ko-KR" altLang="en-US" b="1" dirty="0"/>
              <a:t>문제 기반 학습</a:t>
            </a:r>
            <a:r>
              <a:rPr lang="en-US" altLang="ko-KR" b="1" dirty="0"/>
              <a:t>,</a:t>
            </a:r>
            <a:r>
              <a:rPr lang="ko-KR" altLang="en-US" b="1" dirty="0"/>
              <a:t> 프로젝트 기반 </a:t>
            </a:r>
            <a:r>
              <a:rPr lang="ko-KR" altLang="en-US" b="1" dirty="0" err="1"/>
              <a:t>학습</a:t>
            </a:r>
            <a:r>
              <a:rPr lang="ko-KR" altLang="en-US" dirty="0" err="1"/>
              <a:t>등의</a:t>
            </a:r>
            <a:r>
              <a:rPr lang="ko-KR" altLang="en-US" dirty="0"/>
              <a:t> 교수</a:t>
            </a:r>
            <a:r>
              <a:rPr lang="en-US" altLang="ko-KR" dirty="0"/>
              <a:t>·</a:t>
            </a:r>
            <a:r>
              <a:rPr lang="ko-KR" altLang="en-US" dirty="0"/>
              <a:t>학습 방법을 활용하고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교과 과정에서 </a:t>
            </a:r>
            <a:r>
              <a:rPr lang="ko-KR" altLang="en-US" b="1" dirty="0"/>
              <a:t>프로그래밍을 통한 문제 해결 과정을 포함하여</a:t>
            </a:r>
            <a:r>
              <a:rPr lang="en-US" altLang="ko-KR" b="1" dirty="0"/>
              <a:t>, </a:t>
            </a:r>
            <a:r>
              <a:rPr lang="ko-KR" altLang="en-US" b="1" dirty="0"/>
              <a:t>컴퓨팅 시스템을 문제 해결에 적용하는 </a:t>
            </a:r>
            <a:r>
              <a:rPr lang="ko-KR" altLang="en-US" dirty="0"/>
              <a:t>충분한 경험을 하도록 교수</a:t>
            </a:r>
            <a:r>
              <a:rPr lang="en-US" altLang="ko-KR" dirty="0"/>
              <a:t>·</a:t>
            </a:r>
            <a:r>
              <a:rPr lang="ko-KR" altLang="en-US" dirty="0"/>
              <a:t>학습을 구성하고 있습니다</a:t>
            </a:r>
            <a:r>
              <a:rPr lang="en-US" altLang="ko-KR" dirty="0"/>
              <a:t>. </a:t>
            </a:r>
            <a:r>
              <a:rPr lang="ko-KR" altLang="en-US" dirty="0"/>
              <a:t>저희의 학습 도구는 이러한 교육적 흐름에 맞춰 효과적인 프로젝트 기반 정보 교육을 지원하는 것을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20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구체화된 프로젝트를 바탕으로 작성한 </a:t>
            </a:r>
            <a:r>
              <a:rPr lang="ko-KR" altLang="en-US" b="1" dirty="0"/>
              <a:t>페이퍼 프로토타입의 예시</a:t>
            </a:r>
            <a:r>
              <a:rPr lang="ko-KR" altLang="en-US" dirty="0"/>
              <a:t>를 보여드리겠습니다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본격적으로 예시를 살펴보기 전에</a:t>
            </a:r>
            <a:r>
              <a:rPr lang="en-US" altLang="ko-KR" dirty="0"/>
              <a:t>, </a:t>
            </a:r>
            <a:r>
              <a:rPr lang="ko-KR" altLang="en-US" b="1" dirty="0"/>
              <a:t>페이지를 구성하는 요소</a:t>
            </a:r>
            <a:r>
              <a:rPr lang="ko-KR" altLang="en-US" dirty="0"/>
              <a:t>를 순서대로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문제 분해 페이지</a:t>
            </a:r>
            <a:r>
              <a:rPr lang="ko-KR" altLang="en-US" dirty="0"/>
              <a:t>는 학생이 주어진 문제를 입력하고</a:t>
            </a:r>
            <a:r>
              <a:rPr lang="en-US" altLang="ko-KR" dirty="0"/>
              <a:t>, </a:t>
            </a:r>
            <a:r>
              <a:rPr lang="ko-KR" altLang="en-US" dirty="0"/>
              <a:t>이를 여러 개의 작은 문제로 </a:t>
            </a:r>
            <a:r>
              <a:rPr lang="ko-KR" altLang="en-US" dirty="0" err="1"/>
              <a:t>나누어볼</a:t>
            </a:r>
            <a:r>
              <a:rPr lang="ko-KR" altLang="en-US" dirty="0"/>
              <a:t> 수 있는 인터페이스를 제공합니다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학생이</a:t>
            </a:r>
            <a:r>
              <a:rPr lang="en-US" altLang="ko-KR" dirty="0"/>
              <a:t> ‘</a:t>
            </a:r>
            <a:r>
              <a:rPr lang="ko-KR" altLang="en-US" dirty="0"/>
              <a:t>날씨를 알리는 알고리즘을 </a:t>
            </a:r>
            <a:r>
              <a:rPr lang="ko-KR" altLang="en-US" dirty="0" err="1"/>
              <a:t>설계하라’는</a:t>
            </a:r>
            <a:r>
              <a:rPr lang="ko-KR" altLang="en-US" dirty="0"/>
              <a:t> 과제를 받았다면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/>
              <a:t>온도</a:t>
            </a:r>
            <a:r>
              <a:rPr lang="en-US" altLang="ko-KR" b="1" dirty="0"/>
              <a:t>, </a:t>
            </a:r>
            <a:r>
              <a:rPr lang="ko-KR" altLang="en-US" b="1" dirty="0"/>
              <a:t>강수량</a:t>
            </a:r>
            <a:r>
              <a:rPr lang="en-US" altLang="ko-KR" b="1" dirty="0"/>
              <a:t>, </a:t>
            </a:r>
            <a:r>
              <a:rPr lang="ko-KR" altLang="en-US" b="1" dirty="0"/>
              <a:t>미세먼지 등의 요소로 분해</a:t>
            </a:r>
            <a:r>
              <a:rPr lang="ko-KR" altLang="en-US" dirty="0"/>
              <a:t>하여 각각을 따로 해결할 수 있도록 분해할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패턴 인식 페이지</a:t>
            </a:r>
            <a:r>
              <a:rPr lang="ko-KR" altLang="en-US" dirty="0"/>
              <a:t>는 </a:t>
            </a:r>
            <a:r>
              <a:rPr lang="ko-KR" altLang="en-US" b="1" dirty="0"/>
              <a:t>문제에서 반복되는 패턴을 </a:t>
            </a:r>
            <a:r>
              <a:rPr lang="en" altLang="ko-KR" b="1" dirty="0"/>
              <a:t>AI</a:t>
            </a:r>
            <a:r>
              <a:rPr lang="ko-KR" altLang="en-US" b="1" dirty="0" err="1"/>
              <a:t>를</a:t>
            </a:r>
            <a:r>
              <a:rPr lang="ko-KR" altLang="en-US" b="1" dirty="0"/>
              <a:t> 통해 분석하거나</a:t>
            </a:r>
            <a:r>
              <a:rPr lang="en-US" altLang="ko-KR" b="1" dirty="0"/>
              <a:t>, </a:t>
            </a:r>
            <a:r>
              <a:rPr lang="ko-KR" altLang="en-US" b="1" dirty="0"/>
              <a:t>학생이 직접 패턴을 작성할 수 있도록 지원하는 기능</a:t>
            </a:r>
            <a:r>
              <a:rPr lang="ko-KR" altLang="en-US" dirty="0"/>
              <a:t>을 제공합니다</a:t>
            </a:r>
            <a:r>
              <a:rPr lang="en-US" altLang="ko-KR" dirty="0"/>
              <a:t>. </a:t>
            </a:r>
            <a:r>
              <a:rPr lang="ko-KR" altLang="en-US" dirty="0"/>
              <a:t>날씨 알림 알고리즘 문제의 경우</a:t>
            </a:r>
            <a:r>
              <a:rPr lang="en-US" altLang="ko-KR" dirty="0"/>
              <a:t>, </a:t>
            </a:r>
            <a:r>
              <a:rPr lang="ko-KR" altLang="en-US" dirty="0"/>
              <a:t>학생은 </a:t>
            </a:r>
            <a:r>
              <a:rPr lang="ko-KR" altLang="en-US" b="1" dirty="0"/>
              <a:t>기온이 특정 수준 이하일 때 ‘추운 날씨 </a:t>
            </a:r>
            <a:r>
              <a:rPr lang="ko-KR" altLang="en-US" b="1" dirty="0" err="1"/>
              <a:t>주의’라는</a:t>
            </a:r>
            <a:r>
              <a:rPr lang="ko-KR" altLang="en-US" b="1" dirty="0"/>
              <a:t> 경고 메시지를 띄우는 패턴</a:t>
            </a:r>
            <a:r>
              <a:rPr lang="ko-KR" altLang="en-US" dirty="0"/>
              <a:t>을 찾아낼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b="1" dirty="0"/>
              <a:t>추상화 페이지</a:t>
            </a:r>
            <a:r>
              <a:rPr lang="ko-KR" altLang="en-US" dirty="0"/>
              <a:t>에서는 </a:t>
            </a:r>
            <a:r>
              <a:rPr lang="ko-KR" altLang="en-US" b="1" dirty="0"/>
              <a:t>문제의 핵심 요소를 추출하고 단순화하는 과정</a:t>
            </a:r>
            <a:r>
              <a:rPr lang="ko-KR" altLang="en-US" dirty="0"/>
              <a:t>을 지원합니다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학생은 </a:t>
            </a:r>
            <a:r>
              <a:rPr lang="ko-KR" altLang="en-US" b="1" dirty="0"/>
              <a:t>날씨 정보를 제공할 때 꼭 필요한 요소만 남기고 불필요한 세부사항을 줄이는 방식</a:t>
            </a:r>
            <a:r>
              <a:rPr lang="ko-KR" altLang="en-US" dirty="0"/>
              <a:t>으로 접근할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b="1" dirty="0"/>
              <a:t>알고리즘 페이지</a:t>
            </a:r>
            <a:r>
              <a:rPr lang="ko-KR" altLang="en-US" dirty="0"/>
              <a:t>에서는 지금까지 진행한 </a:t>
            </a:r>
            <a:r>
              <a:rPr lang="ko-KR" altLang="en-US" b="1" dirty="0"/>
              <a:t>문제 분해</a:t>
            </a:r>
            <a:r>
              <a:rPr lang="en-US" altLang="ko-KR" b="1" dirty="0"/>
              <a:t>, </a:t>
            </a:r>
            <a:r>
              <a:rPr lang="ko-KR" altLang="en-US" b="1" dirty="0"/>
              <a:t>패턴 인식</a:t>
            </a:r>
            <a:r>
              <a:rPr lang="en-US" altLang="ko-KR" b="1" dirty="0"/>
              <a:t>, </a:t>
            </a:r>
            <a:r>
              <a:rPr lang="ko-KR" altLang="en-US" b="1" dirty="0"/>
              <a:t>추상화 과정을 바탕으로 학생이 직접 알고리즘과 코드를 설계할 수 있는 환경</a:t>
            </a:r>
            <a:r>
              <a:rPr lang="ko-KR" altLang="en-US" dirty="0"/>
              <a:t>을 제공합니다</a:t>
            </a:r>
            <a:r>
              <a:rPr lang="en-US" altLang="ko-KR" dirty="0"/>
              <a:t>. </a:t>
            </a:r>
            <a:r>
              <a:rPr lang="ko-KR" altLang="en-US" dirty="0"/>
              <a:t>이를 통해 학생들은 프로그래밍을 활용하여 최종적인 문제 해결 방법을 도출하게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이러한 페이지 구성을 반영한 </a:t>
            </a:r>
            <a:r>
              <a:rPr lang="ko-KR" altLang="en-US" b="1" dirty="0"/>
              <a:t>페이퍼 프로토타입의 예시를 살펴보겠습니다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494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메인 화면에는 프로젝트에 접근할 수 있는 버튼들과 로그인 기능들을 제작해둘 계획입니다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0490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문제 분석 페이지는 학생이 주어진 문제를 입력하고 이를 여러 개의 문제로 분해할 수 있는 마인드맵 등의 인터페이스를 제공할 것이며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인식 페이지는 문제에서 반복되는 패턴을 자동으로 인식하거나 학생이 메모를 통해 직접 패턴을 작성할 수 있도록 지원할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1863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추상화 페이지에서는 마인드맵을 절삭하는 등 학생들이 문제를 단순화하는 과정을 지원할 것이며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알고리즘 페이지에서는 알고리즘을 코드로 구현하고 바로 실행 결과를 확인할 수 있는 개발 환경을 제공할 예정입니다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518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이상으로 저희의 프로젝트 소개를 마치겠습니다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저희는 중고등학교 학생들이 </a:t>
            </a:r>
            <a:r>
              <a:rPr lang="ko-KR" altLang="en-US" b="1" dirty="0"/>
              <a:t>컴퓨팅 사고 과정</a:t>
            </a:r>
            <a:r>
              <a:rPr lang="ko-KR" altLang="en-US" dirty="0"/>
              <a:t>을 자연스럽게 익히고</a:t>
            </a:r>
            <a:r>
              <a:rPr lang="en-US" altLang="ko-KR" dirty="0"/>
              <a:t>, </a:t>
            </a:r>
            <a:r>
              <a:rPr lang="ko-KR" altLang="en-US" dirty="0"/>
              <a:t>프로젝트 기반 학습을 효과적으로 수행할 수 있도록 돕는 학습 도구를 개발하고자 합니다</a:t>
            </a:r>
            <a:r>
              <a:rPr lang="en-US" altLang="ko-KR" dirty="0"/>
              <a:t>. </a:t>
            </a:r>
            <a:r>
              <a:rPr lang="ko-KR" altLang="en-US" dirty="0"/>
              <a:t>앞서 말씀드린 </a:t>
            </a:r>
            <a:r>
              <a:rPr lang="ko-KR" altLang="en-US" b="1" dirty="0"/>
              <a:t>문제 분해</a:t>
            </a:r>
            <a:r>
              <a:rPr lang="en-US" altLang="ko-KR" b="1" dirty="0"/>
              <a:t>, </a:t>
            </a:r>
            <a:r>
              <a:rPr lang="ko-KR" altLang="en-US" b="1" dirty="0"/>
              <a:t>패턴 인식</a:t>
            </a:r>
            <a:r>
              <a:rPr lang="en-US" altLang="ko-KR" b="1" dirty="0"/>
              <a:t>, </a:t>
            </a:r>
            <a:r>
              <a:rPr lang="ko-KR" altLang="en-US" b="1" dirty="0"/>
              <a:t>추상화</a:t>
            </a:r>
            <a:r>
              <a:rPr lang="en-US" altLang="ko-KR" b="1" dirty="0"/>
              <a:t>, </a:t>
            </a:r>
            <a:r>
              <a:rPr lang="ko-KR" altLang="en-US" b="1" dirty="0"/>
              <a:t>알고리즘 설계의 네 가지 단계</a:t>
            </a:r>
            <a:r>
              <a:rPr lang="ko-KR" altLang="en-US" dirty="0"/>
              <a:t>를 중심으로</a:t>
            </a:r>
            <a:r>
              <a:rPr lang="en-US" altLang="ko-KR" dirty="0"/>
              <a:t>, </a:t>
            </a:r>
            <a:r>
              <a:rPr lang="ko-KR" altLang="en-US" dirty="0"/>
              <a:t>학생들이 직접 사고하고 문제를 해결해볼 수 있는 환경을 제공하는 것이 저희의 목표입니다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r>
              <a:rPr lang="ko-KR" altLang="en-US" dirty="0"/>
              <a:t>앞으로도 피드백을 반영하여 프로젝트를 더욱 발전시켜 나가겠습니다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61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저희 팀은 지난 피드백을 바탕으로 기존 플랫폼과 차별화할 요소를 구체화하고</a:t>
            </a:r>
            <a:r>
              <a:rPr lang="en-US" altLang="ko-KR" dirty="0"/>
              <a:t>, </a:t>
            </a:r>
            <a:r>
              <a:rPr lang="ko-KR" altLang="en-US" dirty="0"/>
              <a:t>규모를 적절히 조정할 필요가 있음을 확인했습니다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지난주에 받은 피드백은 크게 세 가지였습니다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b="1" dirty="0"/>
              <a:t>교육과정과의 연계성 문제</a:t>
            </a:r>
            <a:r>
              <a:rPr lang="en-US" altLang="ko-KR" dirty="0"/>
              <a:t>,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b="1" dirty="0"/>
              <a:t>플랫폼의 규모 조정 필요성</a:t>
            </a:r>
            <a:r>
              <a:rPr lang="en-US" altLang="ko-KR" dirty="0"/>
              <a:t>, </a:t>
            </a: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b="1" dirty="0"/>
              <a:t>기능적 차별화 부족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b="1" dirty="0"/>
              <a:t>교육과정과의 연계성 문제</a:t>
            </a:r>
            <a:r>
              <a:rPr lang="ko-KR" altLang="en-US" dirty="0"/>
              <a:t>에 대해 피드백을 받았는데</a:t>
            </a:r>
            <a:r>
              <a:rPr lang="en-US" altLang="ko-KR" dirty="0"/>
              <a:t>, </a:t>
            </a:r>
            <a:r>
              <a:rPr lang="ko-KR" altLang="en-US" dirty="0"/>
              <a:t>이를 해결하기 위해 교육과정 맞춤형 문제 제공 전략의 효과성을 재검토해야 한다는 의견이 있었습니다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b="1" dirty="0"/>
              <a:t>플랫폼의 규모 조정</a:t>
            </a:r>
            <a:r>
              <a:rPr lang="ko-KR" altLang="en-US" dirty="0"/>
              <a:t>과 관련하여</a:t>
            </a:r>
            <a:r>
              <a:rPr lang="en-US" altLang="ko-KR" dirty="0"/>
              <a:t>, </a:t>
            </a:r>
            <a:r>
              <a:rPr lang="ko-KR" altLang="en-US" dirty="0"/>
              <a:t>현재의 계획이 종합설계 내에서 실현 가능한 범위로 축소될 필요가 있다는 지적이 있었습니다</a:t>
            </a:r>
            <a:r>
              <a:rPr lang="en-US" altLang="ko-KR" dirty="0"/>
              <a:t>. </a:t>
            </a:r>
            <a:r>
              <a:rPr lang="ko-KR" altLang="en-US" dirty="0"/>
              <a:t>이에 따라 핵심 기능을 중심으로 플랫폼의 구조를 재정비하고</a:t>
            </a:r>
            <a:r>
              <a:rPr lang="en-US" altLang="ko-KR" dirty="0"/>
              <a:t>, </a:t>
            </a:r>
            <a:r>
              <a:rPr lang="ko-KR" altLang="en-US" dirty="0"/>
              <a:t>현실적인 개발 범위를 설정하는 작업이 필요하다는 것을 느꼈습니다</a:t>
            </a:r>
            <a:r>
              <a:rPr lang="en-US" altLang="ko-KR" dirty="0"/>
              <a:t>.</a:t>
            </a:r>
            <a:r>
              <a:rPr lang="ko-KR" altLang="en-US" dirty="0"/>
              <a:t> 마지막으로</a:t>
            </a:r>
            <a:r>
              <a:rPr lang="en-US" altLang="ko-KR" dirty="0"/>
              <a:t>, </a:t>
            </a:r>
            <a:r>
              <a:rPr lang="ko-KR" altLang="en-US" b="1" dirty="0"/>
              <a:t>기능적 차별화 부족</a:t>
            </a:r>
            <a:r>
              <a:rPr lang="ko-KR" altLang="en-US" dirty="0"/>
              <a:t>은 가장 큰 문제이자 중요한 피드백이었습니다</a:t>
            </a:r>
            <a:r>
              <a:rPr lang="en-US" altLang="ko-KR" dirty="0"/>
              <a:t>. </a:t>
            </a:r>
            <a:r>
              <a:rPr lang="ko-KR" altLang="en-US" b="1" dirty="0"/>
              <a:t>경쟁 플랫폼과 차별화할 요소가 부족하므로 새로운 기능을 고려해야 한다</a:t>
            </a:r>
            <a:r>
              <a:rPr lang="ko-KR" altLang="en-US" dirty="0"/>
              <a:t>는 점이 핵심이었으며</a:t>
            </a:r>
            <a:r>
              <a:rPr lang="en-US" altLang="ko-KR" dirty="0"/>
              <a:t>, </a:t>
            </a:r>
            <a:r>
              <a:rPr lang="ko-KR" altLang="en-US" dirty="0"/>
              <a:t>이를 해결하기 위해 차별화된 기능을 추가할 방안을 검토할 필요가 있었습니다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85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회의를 통해 프로젝트를 다시 검토하고 아이디어를 발산하는 과정을 진행했습니다</a:t>
            </a:r>
            <a:r>
              <a:rPr lang="en-US" altLang="ko-KR" dirty="0"/>
              <a:t>. </a:t>
            </a:r>
            <a:r>
              <a:rPr lang="ko-KR" altLang="en-US" dirty="0"/>
              <a:t>가장 큰 문제인 기능적 차별화 부족을 위해 현재 시중 플랫폼의 주요 기능을 분석하였는데</a:t>
            </a:r>
            <a:r>
              <a:rPr lang="en-US" altLang="ko-KR" dirty="0"/>
              <a:t>, </a:t>
            </a:r>
            <a:r>
              <a:rPr lang="ko-KR" altLang="en-US" dirty="0"/>
              <a:t>교사학생 관리 기능</a:t>
            </a:r>
            <a:r>
              <a:rPr lang="en-US" altLang="ko-KR" dirty="0"/>
              <a:t>, </a:t>
            </a:r>
            <a:r>
              <a:rPr lang="ko-KR" altLang="en-US" dirty="0"/>
              <a:t>맞춤형 문제 제공 기능</a:t>
            </a:r>
            <a:r>
              <a:rPr lang="en-US" altLang="ko-KR" dirty="0"/>
              <a:t>, </a:t>
            </a:r>
            <a:r>
              <a:rPr lang="ko-KR" altLang="en-US" dirty="0"/>
              <a:t>채점 자동화 및 품질 검토 기능 등 저희가 프로젝트를 진행하며 구현하고자 한 기능들이 이미 시중에 많이 있는 것을 확인하였습니다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99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기존의 기능들과 차별화될 수 있는 기능에는 무엇이 있을지 다양한 아이디어를 모색하기 시작했습니다</a:t>
            </a:r>
            <a:r>
              <a:rPr lang="en-US" altLang="ko-KR" dirty="0"/>
              <a:t>. </a:t>
            </a:r>
            <a:r>
              <a:rPr lang="ko-KR" altLang="en-US" dirty="0"/>
              <a:t>저희가 도출한 아이디어는 </a:t>
            </a:r>
            <a:r>
              <a:rPr lang="ko-KR" altLang="en-US" dirty="0" err="1"/>
              <a:t>게이미피케이션</a:t>
            </a:r>
            <a:r>
              <a:rPr lang="ko-KR" altLang="en-US" dirty="0"/>
              <a:t> 교수 방법을 적용한 게임화 요소 결합 학습 플랫폼</a:t>
            </a:r>
            <a:r>
              <a:rPr lang="en-US" altLang="ko-KR" dirty="0"/>
              <a:t>, </a:t>
            </a:r>
            <a:r>
              <a:rPr lang="ko-KR" altLang="en-US" dirty="0"/>
              <a:t>다양한 학습 형태를 제공하는 방법</a:t>
            </a:r>
            <a:r>
              <a:rPr lang="en-US" altLang="ko-KR" dirty="0"/>
              <a:t>,</a:t>
            </a:r>
            <a:r>
              <a:rPr lang="ko-KR" altLang="en-US" dirty="0"/>
              <a:t> 문제분해</a:t>
            </a:r>
            <a:r>
              <a:rPr lang="en-US" altLang="ko-KR" dirty="0"/>
              <a:t>,</a:t>
            </a:r>
            <a:r>
              <a:rPr lang="ko-KR" altLang="en-US" dirty="0"/>
              <a:t> 추상화</a:t>
            </a:r>
            <a:r>
              <a:rPr lang="en-US" altLang="ko-KR" dirty="0"/>
              <a:t>,</a:t>
            </a:r>
            <a:r>
              <a:rPr lang="ko-KR" altLang="en-US" dirty="0"/>
              <a:t> 패턴 분석</a:t>
            </a:r>
            <a:r>
              <a:rPr lang="en-US" altLang="ko-KR" dirty="0"/>
              <a:t>,</a:t>
            </a:r>
            <a:r>
              <a:rPr lang="ko-KR" altLang="en-US" dirty="0"/>
              <a:t> 알고리즘의 순서인</a:t>
            </a:r>
            <a:r>
              <a:rPr lang="en-US" altLang="ko-KR" dirty="0"/>
              <a:t> </a:t>
            </a:r>
            <a:r>
              <a:rPr lang="ko-KR" altLang="en-US" dirty="0"/>
              <a:t>컴퓨팅 사고 함양을 목적으로 하는 프로젝트 기반 정보 컴퓨터 학습 도구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51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 </a:t>
            </a:r>
            <a:r>
              <a:rPr kumimoji="1" lang="ko-KR" altLang="en-US" dirty="0" err="1"/>
              <a:t>리팩터링</a:t>
            </a:r>
            <a:r>
              <a:rPr kumimoji="1" lang="ko-KR" altLang="en-US" dirty="0"/>
              <a:t>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교사용 학습 분석 대시보드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 과제 생성 및 채점 기능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56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 진도 </a:t>
            </a:r>
            <a:r>
              <a:rPr kumimoji="1" lang="ko-KR" altLang="en-US" dirty="0" err="1"/>
              <a:t>트래킹과</a:t>
            </a:r>
            <a:r>
              <a:rPr kumimoji="1" lang="ko-KR" altLang="en-US" dirty="0"/>
              <a:t> 시각화 대시보드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기반 문제 추천 시스템이었습니다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08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이후 이렇게 발산한 아이디어를 비슷한 기능끼리 묶어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수렴의 과정을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저희가 첫번째로 수렴한 아이디어 마인드맵은 화면과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학습 형태 제공에 초점을 맞추는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기반 학습 도구 제공에 초점을 맞추는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분석 기능 제공에 초점을 맞추는 것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마지막으로 컴퓨팅 사고 함양을 목적으로 하는 프로젝트 기반 학습 도구를 제작하는 것이었습니다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48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차로 정리된 아이디어를 두고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가장 의미 있는 아이디어를 선택하고자 저희는 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이해당사자 관점에서는 어떤 아이디어가 의미 있을지 고민하였습니다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도구의 주요 사용자인 학생과 교사에게 실질적 도움이 되는 기능을 고려하여 아이디어를 선별하기로 하였으며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 온라인 프로그래밍 학습 플랫폼이 단순 문제 풀이와 채점 기능에 집중되어 있는 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프로젝트 기반 학습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지원하는 도구는 부족하다는 점에서 해당 기능을 우선순위로 선정하였습니다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더불어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도출된 문제점 및 피드백과 관련 있는 아이디어를 선택하기로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기존 프로그래밍 학습 플랫폼의 한계를 분석한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문제 풀이나 코드 작성 위주의 학습 도구나 개별 문제 풀이 과정의 단절성 등의 문제를 발견할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이에 따라 컴퓨팅 사고의 근간이 되는 문제 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추상화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알고리즘 설계를 바탕으로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498D7-AA4D-3547-9D73-DA3BF857EAE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55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75.png"/><Relationship Id="rId5" Type="http://schemas.openxmlformats.org/officeDocument/2006/relationships/image" Target="../media/image18.png"/><Relationship Id="rId10" Type="http://schemas.openxmlformats.org/officeDocument/2006/relationships/image" Target="../media/image74.png"/><Relationship Id="rId4" Type="http://schemas.openxmlformats.org/officeDocument/2006/relationships/image" Target="../media/image36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76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76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8.png"/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5" Type="http://schemas.openxmlformats.org/officeDocument/2006/relationships/image" Target="../media/image21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1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0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195300" y="1155700"/>
            <a:ext cx="6680200" cy="373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1760200" y="81153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002000" y="9258300"/>
            <a:ext cx="2349500" cy="232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2349500"/>
            <a:ext cx="2819400" cy="22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500" y="45212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9300" y="4521200"/>
            <a:ext cx="2298700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2500" y="6883400"/>
            <a:ext cx="2362200" cy="236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600" y="7226300"/>
            <a:ext cx="15113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22600" y="762000"/>
            <a:ext cx="30734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0500" y="2730500"/>
            <a:ext cx="2628900" cy="162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4500" y="7823200"/>
            <a:ext cx="2222500" cy="1422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047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71500" y="6946900"/>
            <a:ext cx="11938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52500" y="0"/>
            <a:ext cx="2362200" cy="236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108200"/>
            <a:ext cx="12217400" cy="355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" y="6502400"/>
            <a:ext cx="2298700" cy="110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4584700"/>
            <a:ext cx="78740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393700"/>
            <a:ext cx="73025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200400"/>
            <a:ext cx="84582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4457700"/>
            <a:ext cx="145034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5346700"/>
            <a:ext cx="162560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6692900"/>
            <a:ext cx="171323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025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3380000">
            <a:off x="7264400" y="4013200"/>
            <a:ext cx="3606800" cy="359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7569200" y="4394200"/>
            <a:ext cx="3035300" cy="283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5181600"/>
            <a:ext cx="3733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3632200"/>
            <a:ext cx="35179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1580000">
            <a:off x="6286500" y="4318000"/>
            <a:ext cx="1308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3517900" y="7391400"/>
            <a:ext cx="32893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0680000">
            <a:off x="10033000" y="3975100"/>
            <a:ext cx="1422400" cy="86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0" y="4127500"/>
            <a:ext cx="33020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720000">
            <a:off x="6959600" y="7099300"/>
            <a:ext cx="1308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0400" y="3149600"/>
            <a:ext cx="32766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0" y="2336800"/>
            <a:ext cx="32766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9956800" y="6781800"/>
            <a:ext cx="13081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2100" y="4267200"/>
            <a:ext cx="31115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7900" y="3759200"/>
            <a:ext cx="38989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0" y="7480300"/>
            <a:ext cx="29718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5540000">
            <a:off x="2743200" y="3251200"/>
            <a:ext cx="8382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2820000">
            <a:off x="3822700" y="3530600"/>
            <a:ext cx="762000" cy="45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1500" y="8509000"/>
            <a:ext cx="3276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260000">
            <a:off x="5130800" y="8356600"/>
            <a:ext cx="7620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7100" y="6286500"/>
            <a:ext cx="32766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2895600" y="7200900"/>
            <a:ext cx="7620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360400" y="2311400"/>
            <a:ext cx="32766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13320000">
            <a:off x="12623800" y="2895600"/>
            <a:ext cx="6096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65100" y="4978400"/>
            <a:ext cx="3276600" cy="63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3600000">
            <a:off x="12242800" y="4724400"/>
            <a:ext cx="762000" cy="45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4400" y="3187700"/>
            <a:ext cx="2946400" cy="622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3200" y="2400300"/>
            <a:ext cx="3492500" cy="622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22500" y="6375400"/>
            <a:ext cx="3124200" cy="622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08200" y="8597900"/>
            <a:ext cx="29083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674600" y="5054600"/>
            <a:ext cx="3378200" cy="622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6900" y="2349500"/>
            <a:ext cx="3238500" cy="95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4600" y="6731000"/>
            <a:ext cx="3302000" cy="901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595100" y="8686800"/>
            <a:ext cx="3276600" cy="812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98500" y="7874000"/>
            <a:ext cx="3276600" cy="635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934700" y="6870700"/>
            <a:ext cx="3721100" cy="774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5540000">
            <a:off x="11442700" y="7823200"/>
            <a:ext cx="800100" cy="647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5760000">
            <a:off x="14770100" y="7035800"/>
            <a:ext cx="584200" cy="7874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360000">
            <a:off x="3048000" y="6565900"/>
            <a:ext cx="4127500" cy="2235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353800" y="8699500"/>
            <a:ext cx="3429000" cy="952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525500" y="7924800"/>
            <a:ext cx="3048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025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3380000">
            <a:off x="7264400" y="4013200"/>
            <a:ext cx="3606800" cy="359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7569200" y="4394200"/>
            <a:ext cx="3035300" cy="283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5181600"/>
            <a:ext cx="3733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3632200"/>
            <a:ext cx="35179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1580000">
            <a:off x="6286500" y="4318000"/>
            <a:ext cx="1308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3517900" y="7391400"/>
            <a:ext cx="32893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0680000">
            <a:off x="10033000" y="3975100"/>
            <a:ext cx="1422400" cy="86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0" y="4127500"/>
            <a:ext cx="33020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720000">
            <a:off x="6959600" y="7099300"/>
            <a:ext cx="1308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0400" y="3149600"/>
            <a:ext cx="32766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0" y="2336800"/>
            <a:ext cx="32766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9956800" y="6781800"/>
            <a:ext cx="13081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2100" y="4267200"/>
            <a:ext cx="31115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7900" y="3759200"/>
            <a:ext cx="38989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0" y="7480300"/>
            <a:ext cx="29718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5540000">
            <a:off x="2743200" y="3251200"/>
            <a:ext cx="8382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2820000">
            <a:off x="3822700" y="3530600"/>
            <a:ext cx="762000" cy="45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1500" y="8509000"/>
            <a:ext cx="3276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260000">
            <a:off x="5130800" y="8356600"/>
            <a:ext cx="7620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7100" y="6286500"/>
            <a:ext cx="32766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2895600" y="7200900"/>
            <a:ext cx="7620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360400" y="2311400"/>
            <a:ext cx="32766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13320000">
            <a:off x="12623800" y="2895600"/>
            <a:ext cx="6096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65100" y="4978400"/>
            <a:ext cx="3276600" cy="63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3600000">
            <a:off x="12242800" y="4724400"/>
            <a:ext cx="762000" cy="45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4400" y="3187700"/>
            <a:ext cx="2946400" cy="622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3200" y="2400300"/>
            <a:ext cx="3492500" cy="622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22500" y="6375400"/>
            <a:ext cx="3124200" cy="622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08200" y="8597900"/>
            <a:ext cx="29083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674600" y="5054600"/>
            <a:ext cx="3378200" cy="622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6900" y="2349500"/>
            <a:ext cx="3238500" cy="95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4600" y="6731000"/>
            <a:ext cx="3302000" cy="901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595100" y="8686800"/>
            <a:ext cx="3276600" cy="812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98500" y="7874000"/>
            <a:ext cx="3276600" cy="635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934700" y="6870700"/>
            <a:ext cx="3721100" cy="774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5540000">
            <a:off x="11442700" y="7823200"/>
            <a:ext cx="800100" cy="647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5760000">
            <a:off x="14770100" y="7035800"/>
            <a:ext cx="584200" cy="7874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360000">
            <a:off x="3048000" y="6565900"/>
            <a:ext cx="4127500" cy="2235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353800" y="8699500"/>
            <a:ext cx="3429000" cy="952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525500" y="7924800"/>
            <a:ext cx="3048000" cy="622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76200"/>
            <a:ext cx="18288000" cy="15252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6600" y="4089400"/>
            <a:ext cx="162941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60000">
            <a:off x="4203700" y="4724400"/>
            <a:ext cx="27940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2844800"/>
            <a:ext cx="32766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360000">
            <a:off x="6731000" y="7010400"/>
            <a:ext cx="27940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3360000">
            <a:off x="12649200" y="6972300"/>
            <a:ext cx="27940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60000">
            <a:off x="10629900" y="4699000"/>
            <a:ext cx="27940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3500" y="5422900"/>
            <a:ext cx="156210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700" y="3200400"/>
            <a:ext cx="2590800" cy="95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200" y="2921000"/>
            <a:ext cx="10160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0200" y="3187700"/>
            <a:ext cx="5080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6200" y="3060700"/>
            <a:ext cx="10922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2844800"/>
            <a:ext cx="3276600" cy="1155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37500" y="3149600"/>
            <a:ext cx="2565400" cy="977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5100" y="2921000"/>
            <a:ext cx="10160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79100" y="31877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37800" y="3048000"/>
            <a:ext cx="10795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65600" y="8039100"/>
            <a:ext cx="3276600" cy="115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7800" y="8089900"/>
            <a:ext cx="2603500" cy="9525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0" y="8115300"/>
            <a:ext cx="10160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4000" y="8382000"/>
            <a:ext cx="508000" cy="50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8242300"/>
            <a:ext cx="1079500" cy="914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71100" y="8039100"/>
            <a:ext cx="3276600" cy="1155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2500" y="8051800"/>
            <a:ext cx="2654300" cy="9906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55500" y="8115300"/>
            <a:ext cx="1016000" cy="1016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09500" y="8382000"/>
            <a:ext cx="508000" cy="508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68200" y="8255000"/>
            <a:ext cx="1092200" cy="889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25600" y="4216400"/>
            <a:ext cx="3632200" cy="1549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05400" y="4178300"/>
            <a:ext cx="393700" cy="393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07000" y="4279900"/>
            <a:ext cx="203200" cy="203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4800" y="4622800"/>
            <a:ext cx="393700" cy="393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86400" y="4724400"/>
            <a:ext cx="203200" cy="203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89600" y="5067300"/>
            <a:ext cx="393700" cy="393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91200" y="5168900"/>
            <a:ext cx="203200" cy="203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18500" y="4216400"/>
            <a:ext cx="3365500" cy="9398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44300" y="4191000"/>
            <a:ext cx="393700" cy="39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45900" y="4292600"/>
            <a:ext cx="203200" cy="2032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11000" y="4622800"/>
            <a:ext cx="393700" cy="39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912600" y="4737100"/>
            <a:ext cx="203200" cy="2032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15800" y="5080000"/>
            <a:ext cx="393700" cy="393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217400" y="5181600"/>
            <a:ext cx="203200" cy="203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38600" y="6781800"/>
            <a:ext cx="3657600" cy="11811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42300" y="6413500"/>
            <a:ext cx="393700" cy="3937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43900" y="6515100"/>
            <a:ext cx="203200" cy="2032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75600" y="6845300"/>
            <a:ext cx="393700" cy="3937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77200" y="6959600"/>
            <a:ext cx="203200" cy="2032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3500" y="7289800"/>
            <a:ext cx="393700" cy="3937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85100" y="7404100"/>
            <a:ext cx="203200" cy="2032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82300" y="6362700"/>
            <a:ext cx="4038600" cy="6858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147800" y="6413500"/>
            <a:ext cx="393700" cy="3937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249400" y="6515100"/>
            <a:ext cx="203200" cy="2032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85300" y="6807200"/>
            <a:ext cx="5422900" cy="685800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81100" y="6845300"/>
            <a:ext cx="393700" cy="3937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982700" y="6959600"/>
            <a:ext cx="203200" cy="2032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88600" y="7239000"/>
            <a:ext cx="3683000" cy="6858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9000" y="7289800"/>
            <a:ext cx="393700" cy="3937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90600" y="7404100"/>
            <a:ext cx="203200" cy="2032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55300" y="1181100"/>
            <a:ext cx="9321800" cy="51435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928600" y="2413000"/>
            <a:ext cx="4660900" cy="2578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493500" y="2578100"/>
            <a:ext cx="6870700" cy="7874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493500" y="3289300"/>
            <a:ext cx="6946900" cy="1562100"/>
          </a:xfrm>
          <a:prstGeom prst="rect">
            <a:avLst/>
          </a:prstGeom>
        </p:spPr>
      </p:pic>
      <p:pic>
        <p:nvPicPr>
          <p:cNvPr id="84" name="Picture 3">
            <a:extLst>
              <a:ext uri="{FF2B5EF4-FFF2-40B4-BE49-F238E27FC236}">
                <a16:creationId xmlns:a16="http://schemas.microsoft.com/office/drawing/2014/main" id="{EF05BF6F-9EE6-52FF-C8EC-A488E0D77DA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91200" y="546100"/>
            <a:ext cx="68580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822194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400"/>
            <a:ext cx="17132300" cy="10274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0" y="-1524000"/>
            <a:ext cx="162687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800100"/>
            <a:ext cx="8128000" cy="4864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-1524000"/>
            <a:ext cx="16167100" cy="971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800100"/>
            <a:ext cx="8077200" cy="486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900" y="5981700"/>
            <a:ext cx="35814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0" y="5981700"/>
            <a:ext cx="35941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7086600"/>
            <a:ext cx="64897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0" y="7112000"/>
            <a:ext cx="70739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800100"/>
            <a:ext cx="8128000" cy="4864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800100"/>
            <a:ext cx="8077200" cy="4864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73400" y="-1549400"/>
            <a:ext cx="16268700" cy="970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800100"/>
            <a:ext cx="8128000" cy="485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-1562100"/>
            <a:ext cx="16179800" cy="975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800100"/>
            <a:ext cx="8089900" cy="487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100" y="5981700"/>
            <a:ext cx="39624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6200" y="5981700"/>
            <a:ext cx="37846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7086600"/>
            <a:ext cx="6489700" cy="279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7112000"/>
            <a:ext cx="77470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00" y="1981200"/>
            <a:ext cx="7683500" cy="736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600000">
            <a:off x="14947900" y="304800"/>
            <a:ext cx="5994400" cy="335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00000">
            <a:off x="-2425700" y="7099300"/>
            <a:ext cx="6680200" cy="373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0">
            <a:off x="-3238500" y="2590800"/>
            <a:ext cx="5676900" cy="563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59100" y="1168400"/>
            <a:ext cx="11303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749300" y="6057900"/>
            <a:ext cx="11303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2806700"/>
            <a:ext cx="15367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41900" y="3568700"/>
            <a:ext cx="1193800" cy="1231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82700" y="-622300"/>
            <a:ext cx="20955000" cy="1046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00" y="1943100"/>
            <a:ext cx="10477500" cy="523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0" y="2616200"/>
            <a:ext cx="11747500" cy="434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82700" y="7226300"/>
            <a:ext cx="20955000" cy="2413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900" y="7785100"/>
            <a:ext cx="10477500" cy="1206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600" y="7645400"/>
            <a:ext cx="1549400" cy="154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57200" y="8001000"/>
            <a:ext cx="7747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35000" y="8178800"/>
            <a:ext cx="431800" cy="419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162300" y="-6146800"/>
            <a:ext cx="8699500" cy="833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24500" y="8077200"/>
            <a:ext cx="66421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381500"/>
            <a:ext cx="18161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3619500"/>
            <a:ext cx="37719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91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0" y="5080000"/>
            <a:ext cx="5600700" cy="1828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3400" y="2260600"/>
            <a:ext cx="6337300" cy="2336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700" y="7175500"/>
            <a:ext cx="6832600" cy="265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590800" y="4432300"/>
            <a:ext cx="12065000" cy="215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63400" y="7670800"/>
            <a:ext cx="5359400" cy="180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600" y="5384800"/>
            <a:ext cx="4089400" cy="133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7000" y="2514600"/>
            <a:ext cx="43942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91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870200"/>
            <a:ext cx="8928100" cy="557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1300" y="6985000"/>
            <a:ext cx="355600" cy="46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200" y="3784600"/>
            <a:ext cx="73787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91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2628900"/>
            <a:ext cx="119380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91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2743200"/>
            <a:ext cx="1309370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91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3263900"/>
            <a:ext cx="148844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393700"/>
            <a:ext cx="73025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3380000">
            <a:off x="7264400" y="4013200"/>
            <a:ext cx="3606800" cy="359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7569200" y="4394200"/>
            <a:ext cx="3035300" cy="283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5181600"/>
            <a:ext cx="3733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3632200"/>
            <a:ext cx="35179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1580000">
            <a:off x="6286500" y="4318000"/>
            <a:ext cx="1308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3517900" y="7391400"/>
            <a:ext cx="32893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0680000">
            <a:off x="10033000" y="3975100"/>
            <a:ext cx="1422400" cy="86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0" y="4127500"/>
            <a:ext cx="33020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720000">
            <a:off x="6959600" y="7099300"/>
            <a:ext cx="1308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0400" y="3149600"/>
            <a:ext cx="32766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0" y="2336800"/>
            <a:ext cx="32766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9956800" y="6781800"/>
            <a:ext cx="13081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2100" y="4267200"/>
            <a:ext cx="31115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7900" y="3759200"/>
            <a:ext cx="38989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0" y="7480300"/>
            <a:ext cx="29718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5540000">
            <a:off x="2743200" y="3251200"/>
            <a:ext cx="8382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2820000">
            <a:off x="3822700" y="3530600"/>
            <a:ext cx="762000" cy="45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1500" y="8509000"/>
            <a:ext cx="3276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260000">
            <a:off x="5130800" y="8356600"/>
            <a:ext cx="7620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7100" y="6286500"/>
            <a:ext cx="32766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2895600" y="7200900"/>
            <a:ext cx="7620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360400" y="2311400"/>
            <a:ext cx="32766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13320000">
            <a:off x="12623800" y="2895600"/>
            <a:ext cx="6096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65100" y="4978400"/>
            <a:ext cx="3276600" cy="63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3600000">
            <a:off x="12242800" y="4724400"/>
            <a:ext cx="762000" cy="45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4400" y="3187700"/>
            <a:ext cx="2946400" cy="622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3200" y="2400300"/>
            <a:ext cx="3492500" cy="622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22500" y="6375400"/>
            <a:ext cx="3124200" cy="622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08200" y="8597900"/>
            <a:ext cx="29083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674600" y="5054600"/>
            <a:ext cx="3378200" cy="622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6900" y="2349500"/>
            <a:ext cx="3238500" cy="95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4600" y="6731000"/>
            <a:ext cx="3302000" cy="901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595100" y="8686800"/>
            <a:ext cx="3276600" cy="812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98500" y="7874000"/>
            <a:ext cx="3276600" cy="635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934700" y="6870700"/>
            <a:ext cx="3721100" cy="774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5540000">
            <a:off x="11442700" y="7823200"/>
            <a:ext cx="800100" cy="647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5760000">
            <a:off x="14770100" y="7035800"/>
            <a:ext cx="584200" cy="787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353800" y="8699500"/>
            <a:ext cx="3429000" cy="952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525500" y="7924800"/>
            <a:ext cx="3048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393700"/>
            <a:ext cx="73025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3200400"/>
            <a:ext cx="92964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4457700"/>
            <a:ext cx="16243300" cy="332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1029</Words>
  <Application>Microsoft Macintosh PowerPoint</Application>
  <PresentationFormat>사용자 지정</PresentationFormat>
  <Paragraphs>56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강서현</cp:lastModifiedBy>
  <cp:revision>2</cp:revision>
  <dcterms:created xsi:type="dcterms:W3CDTF">2006-08-16T00:00:00Z</dcterms:created>
  <dcterms:modified xsi:type="dcterms:W3CDTF">2025-03-29T16:26:08Z</dcterms:modified>
</cp:coreProperties>
</file>